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Raleway Medium" charset="1" panose="00000000000000000000"/>
      <p:regular r:id="rId23"/>
    </p:embeddedFont>
    <p:embeddedFont>
      <p:font typeface="Raleway Semi-Bold" charset="1" panose="00000000000000000000"/>
      <p:regular r:id="rId24"/>
    </p:embeddedFont>
    <p:embeddedFont>
      <p:font typeface="Raleway Bold" charset="1" panose="00000000000000000000"/>
      <p:regular r:id="rId25"/>
    </p:embeddedFont>
    <p:embeddedFont>
      <p:font typeface="Raleway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jpeg" Type="http://schemas.openxmlformats.org/officeDocument/2006/relationships/image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jpeg" Type="http://schemas.openxmlformats.org/officeDocument/2006/relationships/image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039" y="2816050"/>
            <a:ext cx="10455877" cy="284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746"/>
              </a:lnSpc>
            </a:pPr>
            <a:r>
              <a:rPr lang="en-US" b="true" sz="11940" spc="-54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Análise de risco e fraudes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5039" y="7808869"/>
            <a:ext cx="9179504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4500" spc="-206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Trabalho de Conclusão de Curso</a:t>
            </a:r>
          </a:p>
          <a:p>
            <a:pPr algn="l">
              <a:lnSpc>
                <a:spcPts val="4050"/>
              </a:lnSpc>
            </a:pPr>
            <a:r>
              <a:rPr lang="en-US" sz="4500" spc="-206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Pós - Engenharia de Dados</a:t>
            </a:r>
          </a:p>
          <a:p>
            <a:pPr algn="l" marL="0" indent="0" lvl="1">
              <a:lnSpc>
                <a:spcPts val="4050"/>
              </a:lnSpc>
            </a:pPr>
            <a:r>
              <a:rPr lang="en-US" b="true" sz="4500" spc="-20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Mackenzie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7901" y="2887671"/>
            <a:ext cx="17492198" cy="7010561"/>
          </a:xfrm>
          <a:custGeom>
            <a:avLst/>
            <a:gdLst/>
            <a:ahLst/>
            <a:cxnLst/>
            <a:rect r="r" b="b" t="t" l="l"/>
            <a:pathLst>
              <a:path h="7010561" w="17492198">
                <a:moveTo>
                  <a:pt x="0" y="0"/>
                </a:moveTo>
                <a:lnTo>
                  <a:pt x="17492198" y="0"/>
                </a:lnTo>
                <a:lnTo>
                  <a:pt x="17492198" y="7010560"/>
                </a:lnTo>
                <a:lnTo>
                  <a:pt x="0" y="7010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92" t="0" r="-2324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2241" y="647534"/>
            <a:ext cx="15623519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Sanitização e unificação dos dados</a:t>
            </a:r>
          </a:p>
          <a:p>
            <a:pPr algn="ctr" marL="0" indent="0" lvl="1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(etapa silver)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279185" y="3612809"/>
            <a:ext cx="11729631" cy="5933083"/>
          </a:xfrm>
          <a:custGeom>
            <a:avLst/>
            <a:gdLst/>
            <a:ahLst/>
            <a:cxnLst/>
            <a:rect r="r" b="b" t="t" l="l"/>
            <a:pathLst>
              <a:path h="5933083" w="11729631">
                <a:moveTo>
                  <a:pt x="0" y="0"/>
                </a:moveTo>
                <a:lnTo>
                  <a:pt x="11729630" y="0"/>
                </a:lnTo>
                <a:lnTo>
                  <a:pt x="11729630" y="5933083"/>
                </a:lnTo>
                <a:lnTo>
                  <a:pt x="0" y="5933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2241" y="647534"/>
            <a:ext cx="15623519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Base final unificada</a:t>
            </a:r>
          </a:p>
          <a:p>
            <a:pPr algn="ctr" marL="0" indent="0" lvl="1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(etapa gold)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065415" y="868539"/>
            <a:ext cx="4823886" cy="8549922"/>
          </a:xfrm>
          <a:custGeom>
            <a:avLst/>
            <a:gdLst/>
            <a:ahLst/>
            <a:cxnLst/>
            <a:rect r="r" b="b" t="t" l="l"/>
            <a:pathLst>
              <a:path h="8549922" w="4823886">
                <a:moveTo>
                  <a:pt x="0" y="0"/>
                </a:moveTo>
                <a:lnTo>
                  <a:pt x="4823886" y="0"/>
                </a:lnTo>
                <a:lnTo>
                  <a:pt x="4823886" y="8549922"/>
                </a:lnTo>
                <a:lnTo>
                  <a:pt x="0" y="854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137" t="-13143" r="-25322" b="-1275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81143" y="4295775"/>
            <a:ext cx="5762922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b="true" sz="8000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Widetable final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8908" y="2756943"/>
            <a:ext cx="7635008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599"/>
              </a:lnSpc>
            </a:pPr>
            <a:r>
              <a:rPr lang="en-US" b="true" sz="3999" spc="-18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</a:t>
            </a:r>
            <a:r>
              <a:rPr lang="en-US" b="true" sz="3999" spc="-18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 2023, 700 mil transações suspeitas foram detectadas por tecnologias antifraude em dispositivos web e mobile.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8908" y="4855437"/>
            <a:ext cx="7635008" cy="278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Das quais 9 em cada 10 foram realizadas por meio de aplicativos (87,2%). O restante das fraudes ocorreu por meio de navegadores (12,8%) de internet.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Dados retirados do Device Fraud Scan 2024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167540" y="1529149"/>
            <a:ext cx="6663549" cy="7228702"/>
          </a:xfrm>
          <a:custGeom>
            <a:avLst/>
            <a:gdLst/>
            <a:ahLst/>
            <a:cxnLst/>
            <a:rect r="r" b="b" t="t" l="l"/>
            <a:pathLst>
              <a:path h="7228702" w="6663549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3950" y="733425"/>
            <a:ext cx="16040100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Resultados da aplicação de um monitoramento eficaz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300423" y="3794241"/>
            <a:ext cx="11687155" cy="5841351"/>
            <a:chOff x="0" y="0"/>
            <a:chExt cx="2605706" cy="1302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05706" cy="1302357"/>
            </a:xfrm>
            <a:custGeom>
              <a:avLst/>
              <a:gdLst/>
              <a:ahLst/>
              <a:cxnLst/>
              <a:rect r="r" b="b" t="t" l="l"/>
              <a:pathLst>
                <a:path h="1302357" w="2605706">
                  <a:moveTo>
                    <a:pt x="5299" y="0"/>
                  </a:moveTo>
                  <a:lnTo>
                    <a:pt x="2600407" y="0"/>
                  </a:lnTo>
                  <a:cubicBezTo>
                    <a:pt x="2603333" y="0"/>
                    <a:pt x="2605706" y="2373"/>
                    <a:pt x="2605706" y="5299"/>
                  </a:cubicBezTo>
                  <a:lnTo>
                    <a:pt x="2605706" y="1297057"/>
                  </a:lnTo>
                  <a:cubicBezTo>
                    <a:pt x="2605706" y="1298463"/>
                    <a:pt x="2605148" y="1299811"/>
                    <a:pt x="2604154" y="1300804"/>
                  </a:cubicBezTo>
                  <a:cubicBezTo>
                    <a:pt x="2603160" y="1301798"/>
                    <a:pt x="2601812" y="1302357"/>
                    <a:pt x="2600407" y="1302357"/>
                  </a:cubicBezTo>
                  <a:lnTo>
                    <a:pt x="5299" y="1302357"/>
                  </a:lnTo>
                  <a:cubicBezTo>
                    <a:pt x="3894" y="1302357"/>
                    <a:pt x="2546" y="1301798"/>
                    <a:pt x="1552" y="1300804"/>
                  </a:cubicBezTo>
                  <a:cubicBezTo>
                    <a:pt x="558" y="1299811"/>
                    <a:pt x="0" y="1298463"/>
                    <a:pt x="0" y="1297057"/>
                  </a:cubicBezTo>
                  <a:lnTo>
                    <a:pt x="0" y="5299"/>
                  </a:lnTo>
                  <a:cubicBezTo>
                    <a:pt x="0" y="3894"/>
                    <a:pt x="558" y="2546"/>
                    <a:pt x="1552" y="1552"/>
                  </a:cubicBezTo>
                  <a:cubicBezTo>
                    <a:pt x="2546" y="558"/>
                    <a:pt x="3894" y="0"/>
                    <a:pt x="5299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05706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367497" y="4592682"/>
            <a:ext cx="9553006" cy="417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2"/>
              </a:lnSpc>
              <a:spcBef>
                <a:spcPct val="0"/>
              </a:spcBef>
            </a:pPr>
            <a:r>
              <a:rPr lang="en-US" b="true" sz="2658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 primeira metade de 2024, o e-commerce no Brasil registrou mais de 1 milhão de tentativas de fraude, totalizando R$ 1,2 bilhão, com um ticket médio de R$ 1.198 por tentativa, segundo a ClearSale. Simultaneamente, o Relatório de Identidade e Fraude da Serasa Experian revelou que 4 em cada 10 brasileiros já foram vítimas de fraudes, com uma média de perda financeira de R$ 2.288. Já o tempo médio entre tentativas de golpe foi de 2,6 segundos.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1376" y="2217788"/>
            <a:ext cx="6567924" cy="5851423"/>
          </a:xfrm>
          <a:custGeom>
            <a:avLst/>
            <a:gdLst/>
            <a:ahLst/>
            <a:cxnLst/>
            <a:rect r="r" b="b" t="t" l="l"/>
            <a:pathLst>
              <a:path h="5851423" w="6567924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726360"/>
            <a:ext cx="9472176" cy="2703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929"/>
              </a:lnSpc>
            </a:pPr>
            <a:r>
              <a:rPr lang="en-US" sz="7699" spc="-354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Principais vantagens da aplicação do monitoramento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96076" y="5675471"/>
            <a:ext cx="6502376" cy="88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b="true" sz="1694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Garantir a reputação e confiança dos clientes, parceiros e investidores demonstrando um forte compromisso com a segurança e a prevenção;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5577572"/>
            <a:ext cx="1676876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4425" y="7484139"/>
            <a:ext cx="1676876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6076" y="7585302"/>
            <a:ext cx="6502376" cy="88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b="true" sz="1694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Detectar precocemente atividades fraudulentas e realizar ações rápidas para minimizar potenciais danos e, consequentemente, evitar multas e sanções.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73978" y="2108490"/>
            <a:ext cx="2361638" cy="2359493"/>
          </a:xfrm>
          <a:custGeom>
            <a:avLst/>
            <a:gdLst/>
            <a:ahLst/>
            <a:cxnLst/>
            <a:rect r="r" b="b" t="t" l="l"/>
            <a:pathLst>
              <a:path h="2359493" w="2361638">
                <a:moveTo>
                  <a:pt x="0" y="0"/>
                </a:moveTo>
                <a:lnTo>
                  <a:pt x="2361638" y="0"/>
                </a:lnTo>
                <a:lnTo>
                  <a:pt x="2361638" y="2359492"/>
                </a:lnTo>
                <a:lnTo>
                  <a:pt x="0" y="235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0731" y="2108490"/>
            <a:ext cx="2361638" cy="2359493"/>
          </a:xfrm>
          <a:custGeom>
            <a:avLst/>
            <a:gdLst/>
            <a:ahLst/>
            <a:cxnLst/>
            <a:rect r="r" b="b" t="t" l="l"/>
            <a:pathLst>
              <a:path h="2359493" w="2361638">
                <a:moveTo>
                  <a:pt x="0" y="0"/>
                </a:moveTo>
                <a:lnTo>
                  <a:pt x="2361638" y="0"/>
                </a:lnTo>
                <a:lnTo>
                  <a:pt x="2361638" y="2359492"/>
                </a:lnTo>
                <a:lnTo>
                  <a:pt x="0" y="2359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" t="0" r="-4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225" y="2108490"/>
            <a:ext cx="2361638" cy="2359493"/>
          </a:xfrm>
          <a:custGeom>
            <a:avLst/>
            <a:gdLst/>
            <a:ahLst/>
            <a:cxnLst/>
            <a:rect r="r" b="b" t="t" l="l"/>
            <a:pathLst>
              <a:path h="2359493" w="2361638">
                <a:moveTo>
                  <a:pt x="0" y="0"/>
                </a:moveTo>
                <a:lnTo>
                  <a:pt x="2361638" y="0"/>
                </a:lnTo>
                <a:lnTo>
                  <a:pt x="2361638" y="2359492"/>
                </a:lnTo>
                <a:lnTo>
                  <a:pt x="0" y="235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" t="0" r="-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71250" y="2108490"/>
            <a:ext cx="2361638" cy="2359493"/>
          </a:xfrm>
          <a:custGeom>
            <a:avLst/>
            <a:gdLst/>
            <a:ahLst/>
            <a:cxnLst/>
            <a:rect r="r" b="b" t="t" l="l"/>
            <a:pathLst>
              <a:path h="2359493" w="2361638">
                <a:moveTo>
                  <a:pt x="0" y="0"/>
                </a:moveTo>
                <a:lnTo>
                  <a:pt x="2361638" y="0"/>
                </a:lnTo>
                <a:lnTo>
                  <a:pt x="2361638" y="2359492"/>
                </a:lnTo>
                <a:lnTo>
                  <a:pt x="0" y="2359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" t="0" r="-12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14238" y="2108490"/>
            <a:ext cx="2361638" cy="2359493"/>
          </a:xfrm>
          <a:custGeom>
            <a:avLst/>
            <a:gdLst/>
            <a:ahLst/>
            <a:cxnLst/>
            <a:rect r="r" b="b" t="t" l="l"/>
            <a:pathLst>
              <a:path h="2359493" w="2361638">
                <a:moveTo>
                  <a:pt x="0" y="0"/>
                </a:moveTo>
                <a:lnTo>
                  <a:pt x="2361637" y="0"/>
                </a:lnTo>
                <a:lnTo>
                  <a:pt x="2361637" y="2359492"/>
                </a:lnTo>
                <a:lnTo>
                  <a:pt x="0" y="2359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11395" y="6774180"/>
            <a:ext cx="1767322" cy="1807153"/>
          </a:xfrm>
          <a:custGeom>
            <a:avLst/>
            <a:gdLst/>
            <a:ahLst/>
            <a:cxnLst/>
            <a:rect r="r" b="b" t="t" l="l"/>
            <a:pathLst>
              <a:path h="1807153" w="1767322">
                <a:moveTo>
                  <a:pt x="0" y="0"/>
                </a:moveTo>
                <a:lnTo>
                  <a:pt x="1767322" y="0"/>
                </a:lnTo>
                <a:lnTo>
                  <a:pt x="1767322" y="1807153"/>
                </a:lnTo>
                <a:lnTo>
                  <a:pt x="0" y="18071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25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4383" y="6774180"/>
            <a:ext cx="1767322" cy="1807153"/>
          </a:xfrm>
          <a:custGeom>
            <a:avLst/>
            <a:gdLst/>
            <a:ahLst/>
            <a:cxnLst/>
            <a:rect r="r" b="b" t="t" l="l"/>
            <a:pathLst>
              <a:path h="1807153" w="1767322">
                <a:moveTo>
                  <a:pt x="0" y="0"/>
                </a:moveTo>
                <a:lnTo>
                  <a:pt x="1767322" y="0"/>
                </a:lnTo>
                <a:lnTo>
                  <a:pt x="1767322" y="1807153"/>
                </a:lnTo>
                <a:lnTo>
                  <a:pt x="0" y="18071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26" t="0" r="-112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71136" y="6774180"/>
            <a:ext cx="1767322" cy="1807153"/>
          </a:xfrm>
          <a:custGeom>
            <a:avLst/>
            <a:gdLst/>
            <a:ahLst/>
            <a:cxnLst/>
            <a:rect r="r" b="b" t="t" l="l"/>
            <a:pathLst>
              <a:path h="1807153" w="1767322">
                <a:moveTo>
                  <a:pt x="0" y="0"/>
                </a:moveTo>
                <a:lnTo>
                  <a:pt x="1767322" y="0"/>
                </a:lnTo>
                <a:lnTo>
                  <a:pt x="1767322" y="1807153"/>
                </a:lnTo>
                <a:lnTo>
                  <a:pt x="0" y="18071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72" t="0" r="-47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17889" y="6774180"/>
            <a:ext cx="1767322" cy="1807153"/>
          </a:xfrm>
          <a:custGeom>
            <a:avLst/>
            <a:gdLst/>
            <a:ahLst/>
            <a:cxnLst/>
            <a:rect r="r" b="b" t="t" l="l"/>
            <a:pathLst>
              <a:path h="1807153" w="1767322">
                <a:moveTo>
                  <a:pt x="0" y="0"/>
                </a:moveTo>
                <a:lnTo>
                  <a:pt x="1767322" y="0"/>
                </a:lnTo>
                <a:lnTo>
                  <a:pt x="1767322" y="1807153"/>
                </a:lnTo>
                <a:lnTo>
                  <a:pt x="0" y="1807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98" t="0" r="-99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64642" y="6774180"/>
            <a:ext cx="1767322" cy="1807153"/>
          </a:xfrm>
          <a:custGeom>
            <a:avLst/>
            <a:gdLst/>
            <a:ahLst/>
            <a:cxnLst/>
            <a:rect r="r" b="b" t="t" l="l"/>
            <a:pathLst>
              <a:path h="1807153" w="1767322">
                <a:moveTo>
                  <a:pt x="0" y="0"/>
                </a:moveTo>
                <a:lnTo>
                  <a:pt x="1767322" y="0"/>
                </a:lnTo>
                <a:lnTo>
                  <a:pt x="1767322" y="1807153"/>
                </a:lnTo>
                <a:lnTo>
                  <a:pt x="0" y="18071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15" t="0" r="-101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7225" y="733425"/>
            <a:ext cx="531307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0"/>
              </a:lnSpc>
            </a:pPr>
            <a:r>
              <a:rPr lang="en-US" b="true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Participantes: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7225" y="4733290"/>
            <a:ext cx="236163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Alex Assis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10444718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14238" y="4733290"/>
            <a:ext cx="236163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João Pedro 10444884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71250" y="4733290"/>
            <a:ext cx="236163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Kayque Mendes 10444510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17852" y="4733290"/>
            <a:ext cx="236163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Laís Caniato 10444191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64453" y="4733290"/>
            <a:ext cx="236163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Leonardo Toschi 10444888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36910" y="6077585"/>
            <a:ext cx="1235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LinkedIn: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80783" y="6077585"/>
            <a:ext cx="1235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LinkedIn: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77169" y="6077585"/>
            <a:ext cx="1235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LinkedIn: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0157" y="6077585"/>
            <a:ext cx="1235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LinkedIn: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26113" y="6077585"/>
            <a:ext cx="1235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LinkedIn: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3489723"/>
            <a:ext cx="8144502" cy="352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31"/>
              </a:lnSpc>
            </a:pPr>
            <a:r>
              <a:rPr lang="en-US" b="true" sz="14812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Muito 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67657" y="1376536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73978" y="2108490"/>
            <a:ext cx="2361638" cy="2359493"/>
          </a:xfrm>
          <a:custGeom>
            <a:avLst/>
            <a:gdLst/>
            <a:ahLst/>
            <a:cxnLst/>
            <a:rect r="r" b="b" t="t" l="l"/>
            <a:pathLst>
              <a:path h="2359493" w="2361638">
                <a:moveTo>
                  <a:pt x="0" y="0"/>
                </a:moveTo>
                <a:lnTo>
                  <a:pt x="2361638" y="0"/>
                </a:lnTo>
                <a:lnTo>
                  <a:pt x="2361638" y="2359492"/>
                </a:lnTo>
                <a:lnTo>
                  <a:pt x="0" y="235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0731" y="2108490"/>
            <a:ext cx="2361638" cy="2359493"/>
          </a:xfrm>
          <a:custGeom>
            <a:avLst/>
            <a:gdLst/>
            <a:ahLst/>
            <a:cxnLst/>
            <a:rect r="r" b="b" t="t" l="l"/>
            <a:pathLst>
              <a:path h="2359493" w="2361638">
                <a:moveTo>
                  <a:pt x="0" y="0"/>
                </a:moveTo>
                <a:lnTo>
                  <a:pt x="2361638" y="0"/>
                </a:lnTo>
                <a:lnTo>
                  <a:pt x="2361638" y="2359492"/>
                </a:lnTo>
                <a:lnTo>
                  <a:pt x="0" y="2359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" t="0" r="-4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7225" y="2108490"/>
            <a:ext cx="2361638" cy="2359493"/>
          </a:xfrm>
          <a:custGeom>
            <a:avLst/>
            <a:gdLst/>
            <a:ahLst/>
            <a:cxnLst/>
            <a:rect r="r" b="b" t="t" l="l"/>
            <a:pathLst>
              <a:path h="2359493" w="2361638">
                <a:moveTo>
                  <a:pt x="0" y="0"/>
                </a:moveTo>
                <a:lnTo>
                  <a:pt x="2361638" y="0"/>
                </a:lnTo>
                <a:lnTo>
                  <a:pt x="2361638" y="2359492"/>
                </a:lnTo>
                <a:lnTo>
                  <a:pt x="0" y="235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" t="0" r="-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71250" y="2108490"/>
            <a:ext cx="2361638" cy="2359493"/>
          </a:xfrm>
          <a:custGeom>
            <a:avLst/>
            <a:gdLst/>
            <a:ahLst/>
            <a:cxnLst/>
            <a:rect r="r" b="b" t="t" l="l"/>
            <a:pathLst>
              <a:path h="2359493" w="2361638">
                <a:moveTo>
                  <a:pt x="0" y="0"/>
                </a:moveTo>
                <a:lnTo>
                  <a:pt x="2361638" y="0"/>
                </a:lnTo>
                <a:lnTo>
                  <a:pt x="2361638" y="2359492"/>
                </a:lnTo>
                <a:lnTo>
                  <a:pt x="0" y="2359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" t="0" r="-12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14238" y="2108490"/>
            <a:ext cx="2361638" cy="2359493"/>
          </a:xfrm>
          <a:custGeom>
            <a:avLst/>
            <a:gdLst/>
            <a:ahLst/>
            <a:cxnLst/>
            <a:rect r="r" b="b" t="t" l="l"/>
            <a:pathLst>
              <a:path h="2359493" w="2361638">
                <a:moveTo>
                  <a:pt x="0" y="0"/>
                </a:moveTo>
                <a:lnTo>
                  <a:pt x="2361637" y="0"/>
                </a:lnTo>
                <a:lnTo>
                  <a:pt x="2361637" y="2359492"/>
                </a:lnTo>
                <a:lnTo>
                  <a:pt x="0" y="2359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11395" y="6774180"/>
            <a:ext cx="1767322" cy="1807153"/>
          </a:xfrm>
          <a:custGeom>
            <a:avLst/>
            <a:gdLst/>
            <a:ahLst/>
            <a:cxnLst/>
            <a:rect r="r" b="b" t="t" l="l"/>
            <a:pathLst>
              <a:path h="1807153" w="1767322">
                <a:moveTo>
                  <a:pt x="0" y="0"/>
                </a:moveTo>
                <a:lnTo>
                  <a:pt x="1767322" y="0"/>
                </a:lnTo>
                <a:lnTo>
                  <a:pt x="1767322" y="1807153"/>
                </a:lnTo>
                <a:lnTo>
                  <a:pt x="0" y="18071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25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4383" y="6774180"/>
            <a:ext cx="1767322" cy="1807153"/>
          </a:xfrm>
          <a:custGeom>
            <a:avLst/>
            <a:gdLst/>
            <a:ahLst/>
            <a:cxnLst/>
            <a:rect r="r" b="b" t="t" l="l"/>
            <a:pathLst>
              <a:path h="1807153" w="1767322">
                <a:moveTo>
                  <a:pt x="0" y="0"/>
                </a:moveTo>
                <a:lnTo>
                  <a:pt x="1767322" y="0"/>
                </a:lnTo>
                <a:lnTo>
                  <a:pt x="1767322" y="1807153"/>
                </a:lnTo>
                <a:lnTo>
                  <a:pt x="0" y="18071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26" t="0" r="-112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71136" y="6774180"/>
            <a:ext cx="1767322" cy="1807153"/>
          </a:xfrm>
          <a:custGeom>
            <a:avLst/>
            <a:gdLst/>
            <a:ahLst/>
            <a:cxnLst/>
            <a:rect r="r" b="b" t="t" l="l"/>
            <a:pathLst>
              <a:path h="1807153" w="1767322">
                <a:moveTo>
                  <a:pt x="0" y="0"/>
                </a:moveTo>
                <a:lnTo>
                  <a:pt x="1767322" y="0"/>
                </a:lnTo>
                <a:lnTo>
                  <a:pt x="1767322" y="1807153"/>
                </a:lnTo>
                <a:lnTo>
                  <a:pt x="0" y="18071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72" t="0" r="-47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17889" y="6774180"/>
            <a:ext cx="1767322" cy="1807153"/>
          </a:xfrm>
          <a:custGeom>
            <a:avLst/>
            <a:gdLst/>
            <a:ahLst/>
            <a:cxnLst/>
            <a:rect r="r" b="b" t="t" l="l"/>
            <a:pathLst>
              <a:path h="1807153" w="1767322">
                <a:moveTo>
                  <a:pt x="0" y="0"/>
                </a:moveTo>
                <a:lnTo>
                  <a:pt x="1767322" y="0"/>
                </a:lnTo>
                <a:lnTo>
                  <a:pt x="1767322" y="1807153"/>
                </a:lnTo>
                <a:lnTo>
                  <a:pt x="0" y="1807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98" t="0" r="-99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64642" y="6774180"/>
            <a:ext cx="1767322" cy="1807153"/>
          </a:xfrm>
          <a:custGeom>
            <a:avLst/>
            <a:gdLst/>
            <a:ahLst/>
            <a:cxnLst/>
            <a:rect r="r" b="b" t="t" l="l"/>
            <a:pathLst>
              <a:path h="1807153" w="1767322">
                <a:moveTo>
                  <a:pt x="0" y="0"/>
                </a:moveTo>
                <a:lnTo>
                  <a:pt x="1767322" y="0"/>
                </a:lnTo>
                <a:lnTo>
                  <a:pt x="1767322" y="1807153"/>
                </a:lnTo>
                <a:lnTo>
                  <a:pt x="0" y="18071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15" t="0" r="-101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7225" y="733425"/>
            <a:ext cx="531307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0"/>
              </a:lnSpc>
            </a:pPr>
            <a:r>
              <a:rPr lang="en-US" b="true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Participantes: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7225" y="4733290"/>
            <a:ext cx="236163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Alex Assis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10444718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14238" y="4733290"/>
            <a:ext cx="236163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João Pedro 10444884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71250" y="4733290"/>
            <a:ext cx="236163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Kayque Mendes 10444510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17852" y="4733290"/>
            <a:ext cx="236163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Laís Caniato 10444191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64453" y="4733290"/>
            <a:ext cx="236163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Leonardo Toschi 10444888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36910" y="6077585"/>
            <a:ext cx="1235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LinkedIn: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80783" y="6077585"/>
            <a:ext cx="1235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LinkedIn: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77169" y="6077585"/>
            <a:ext cx="1235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LinkedIn: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0157" y="6077585"/>
            <a:ext cx="1235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LinkedIn: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26113" y="6077585"/>
            <a:ext cx="1235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LinkedIn: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219200" y="2196422"/>
            <a:ext cx="7924800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Escopo do projeto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5797371"/>
            <a:ext cx="7635008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Analisar uma grande massa de dados para garantir a eficácia na detecção e prevenção de fraudes, protegendo os ativos e a reputação da organização.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1786" y="1958979"/>
            <a:ext cx="7924800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Metodologia utilizada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1786" y="4974473"/>
            <a:ext cx="7635008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Para a análise e prevenção escolhemos utilizar as metodologias PMI e FMEA, que visam: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Identificar potenciais falhas e/ou riscos;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Analisar sua origem e como remediar;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Planejar a resposta;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Realizar o monitoramento contínuo dos riscos identificados.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60071" y="971107"/>
            <a:ext cx="8539764" cy="83447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84453" y="1638220"/>
            <a:ext cx="11093490" cy="7010561"/>
          </a:xfrm>
          <a:custGeom>
            <a:avLst/>
            <a:gdLst/>
            <a:ahLst/>
            <a:cxnLst/>
            <a:rect r="r" b="b" t="t" l="l"/>
            <a:pathLst>
              <a:path h="7010561" w="11093490">
                <a:moveTo>
                  <a:pt x="0" y="0"/>
                </a:moveTo>
                <a:lnTo>
                  <a:pt x="11093490" y="0"/>
                </a:lnTo>
                <a:lnTo>
                  <a:pt x="11093490" y="7010560"/>
                </a:lnTo>
                <a:lnTo>
                  <a:pt x="0" y="7010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4518" y="4870331"/>
            <a:ext cx="5762922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b="true" sz="8000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Arquitetura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84453" y="1638220"/>
            <a:ext cx="11093490" cy="7010561"/>
          </a:xfrm>
          <a:custGeom>
            <a:avLst/>
            <a:gdLst/>
            <a:ahLst/>
            <a:cxnLst/>
            <a:rect r="r" b="b" t="t" l="l"/>
            <a:pathLst>
              <a:path h="7010561" w="11093490">
                <a:moveTo>
                  <a:pt x="0" y="0"/>
                </a:moveTo>
                <a:lnTo>
                  <a:pt x="11093490" y="0"/>
                </a:lnTo>
                <a:lnTo>
                  <a:pt x="11093490" y="7010560"/>
                </a:lnTo>
                <a:lnTo>
                  <a:pt x="0" y="7010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885" t="0" r="-1788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4518" y="4413131"/>
            <a:ext cx="5762922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b="true" sz="8000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Divisão de atividades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15665" y="1876425"/>
            <a:ext cx="13856669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Etapas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4853" y="4028229"/>
            <a:ext cx="4096951" cy="4944885"/>
            <a:chOff x="0" y="0"/>
            <a:chExt cx="1079032" cy="1302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903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079032">
                  <a:moveTo>
                    <a:pt x="15117" y="0"/>
                  </a:moveTo>
                  <a:lnTo>
                    <a:pt x="1063915" y="0"/>
                  </a:lnTo>
                  <a:cubicBezTo>
                    <a:pt x="1072264" y="0"/>
                    <a:pt x="1079032" y="6768"/>
                    <a:pt x="1079032" y="15117"/>
                  </a:cubicBezTo>
                  <a:lnTo>
                    <a:pt x="1079032" y="1287239"/>
                  </a:lnTo>
                  <a:cubicBezTo>
                    <a:pt x="1079032" y="1295588"/>
                    <a:pt x="1072264" y="1302357"/>
                    <a:pt x="1063915" y="1302357"/>
                  </a:cubicBezTo>
                  <a:lnTo>
                    <a:pt x="15117" y="1302357"/>
                  </a:lnTo>
                  <a:cubicBezTo>
                    <a:pt x="6768" y="1302357"/>
                    <a:pt x="0" y="1295588"/>
                    <a:pt x="0" y="1287239"/>
                  </a:cubicBezTo>
                  <a:lnTo>
                    <a:pt x="0" y="15117"/>
                  </a:lnTo>
                  <a:cubicBezTo>
                    <a:pt x="0" y="6768"/>
                    <a:pt x="6768" y="0"/>
                    <a:pt x="15117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7903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6564" y="4475904"/>
            <a:ext cx="187353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4814" y="6299942"/>
            <a:ext cx="3417029" cy="251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Coleta de duas bases de dados:</a:t>
            </a:r>
          </a:p>
          <a:p>
            <a:pPr algn="just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Registros para análise de fraudes;</a:t>
            </a:r>
          </a:p>
          <a:p>
            <a:pPr algn="just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Base de dados com os estados do Brasil.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Criação das camadas no AWS.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951293" y="4028229"/>
            <a:ext cx="4096951" cy="4944885"/>
            <a:chOff x="0" y="0"/>
            <a:chExt cx="1079032" cy="13023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903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079032">
                  <a:moveTo>
                    <a:pt x="15117" y="0"/>
                  </a:moveTo>
                  <a:lnTo>
                    <a:pt x="1063915" y="0"/>
                  </a:lnTo>
                  <a:cubicBezTo>
                    <a:pt x="1072264" y="0"/>
                    <a:pt x="1079032" y="6768"/>
                    <a:pt x="1079032" y="15117"/>
                  </a:cubicBezTo>
                  <a:lnTo>
                    <a:pt x="1079032" y="1287239"/>
                  </a:lnTo>
                  <a:cubicBezTo>
                    <a:pt x="1079032" y="1295588"/>
                    <a:pt x="1072264" y="1302357"/>
                    <a:pt x="1063915" y="1302357"/>
                  </a:cubicBezTo>
                  <a:lnTo>
                    <a:pt x="15117" y="1302357"/>
                  </a:lnTo>
                  <a:cubicBezTo>
                    <a:pt x="6768" y="1302357"/>
                    <a:pt x="0" y="1295588"/>
                    <a:pt x="0" y="1287239"/>
                  </a:cubicBezTo>
                  <a:lnTo>
                    <a:pt x="0" y="15117"/>
                  </a:lnTo>
                  <a:cubicBezTo>
                    <a:pt x="0" y="6768"/>
                    <a:pt x="6768" y="0"/>
                    <a:pt x="15117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7903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063004" y="4475904"/>
            <a:ext cx="187353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15537" y="6299942"/>
            <a:ext cx="3169476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Subir as bases citadas na etapa anterior na camada inicial.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38744" y="4028229"/>
            <a:ext cx="4096951" cy="4944885"/>
            <a:chOff x="0" y="0"/>
            <a:chExt cx="1079032" cy="13023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903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079032">
                  <a:moveTo>
                    <a:pt x="15117" y="0"/>
                  </a:moveTo>
                  <a:lnTo>
                    <a:pt x="1063915" y="0"/>
                  </a:lnTo>
                  <a:cubicBezTo>
                    <a:pt x="1072264" y="0"/>
                    <a:pt x="1079032" y="6768"/>
                    <a:pt x="1079032" y="15117"/>
                  </a:cubicBezTo>
                  <a:lnTo>
                    <a:pt x="1079032" y="1287239"/>
                  </a:lnTo>
                  <a:cubicBezTo>
                    <a:pt x="1079032" y="1295588"/>
                    <a:pt x="1072264" y="1302357"/>
                    <a:pt x="1063915" y="1302357"/>
                  </a:cubicBezTo>
                  <a:lnTo>
                    <a:pt x="15117" y="1302357"/>
                  </a:lnTo>
                  <a:cubicBezTo>
                    <a:pt x="6768" y="1302357"/>
                    <a:pt x="0" y="1295588"/>
                    <a:pt x="0" y="1287239"/>
                  </a:cubicBezTo>
                  <a:lnTo>
                    <a:pt x="0" y="15117"/>
                  </a:lnTo>
                  <a:cubicBezTo>
                    <a:pt x="0" y="6768"/>
                    <a:pt x="6768" y="0"/>
                    <a:pt x="15117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7903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350455" y="4475904"/>
            <a:ext cx="187353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02482" y="6299942"/>
            <a:ext cx="3169476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Realizar a sanitização dos dados, transformar o formato das bases e unificar as informações para transformar em uma única fonte de dados final.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526196" y="4028229"/>
            <a:ext cx="4096951" cy="4944885"/>
            <a:chOff x="0" y="0"/>
            <a:chExt cx="1079032" cy="13023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903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079032">
                  <a:moveTo>
                    <a:pt x="15117" y="0"/>
                  </a:moveTo>
                  <a:lnTo>
                    <a:pt x="1063915" y="0"/>
                  </a:lnTo>
                  <a:cubicBezTo>
                    <a:pt x="1072264" y="0"/>
                    <a:pt x="1079032" y="6768"/>
                    <a:pt x="1079032" y="15117"/>
                  </a:cubicBezTo>
                  <a:lnTo>
                    <a:pt x="1079032" y="1287239"/>
                  </a:lnTo>
                  <a:cubicBezTo>
                    <a:pt x="1079032" y="1295588"/>
                    <a:pt x="1072264" y="1302357"/>
                    <a:pt x="1063915" y="1302357"/>
                  </a:cubicBezTo>
                  <a:lnTo>
                    <a:pt x="15117" y="1302357"/>
                  </a:lnTo>
                  <a:cubicBezTo>
                    <a:pt x="6768" y="1302357"/>
                    <a:pt x="0" y="1295588"/>
                    <a:pt x="0" y="1287239"/>
                  </a:cubicBezTo>
                  <a:lnTo>
                    <a:pt x="0" y="15117"/>
                  </a:lnTo>
                  <a:cubicBezTo>
                    <a:pt x="0" y="6768"/>
                    <a:pt x="6768" y="0"/>
                    <a:pt x="15117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7903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581613" y="4475904"/>
            <a:ext cx="1986117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04.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89933" y="6299942"/>
            <a:ext cx="3169476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Criar visões em dashboard para analisar regiões e estados com maior quantidade de fraudes e o total da população.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6993" y="2622636"/>
            <a:ext cx="16114015" cy="7010561"/>
          </a:xfrm>
          <a:custGeom>
            <a:avLst/>
            <a:gdLst/>
            <a:ahLst/>
            <a:cxnLst/>
            <a:rect r="r" b="b" t="t" l="l"/>
            <a:pathLst>
              <a:path h="7010561" w="16114015">
                <a:moveTo>
                  <a:pt x="0" y="0"/>
                </a:moveTo>
                <a:lnTo>
                  <a:pt x="16114014" y="0"/>
                </a:lnTo>
                <a:lnTo>
                  <a:pt x="16114014" y="7010561"/>
                </a:lnTo>
                <a:lnTo>
                  <a:pt x="0" y="7010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037" r="-18712" b="-903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46043" y="1006293"/>
            <a:ext cx="9995913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Camadas criadas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79039" y="2838450"/>
            <a:ext cx="13529921" cy="7010561"/>
          </a:xfrm>
          <a:custGeom>
            <a:avLst/>
            <a:gdLst/>
            <a:ahLst/>
            <a:cxnLst/>
            <a:rect r="r" b="b" t="t" l="l"/>
            <a:pathLst>
              <a:path h="7010561" w="13529921">
                <a:moveTo>
                  <a:pt x="0" y="0"/>
                </a:moveTo>
                <a:lnTo>
                  <a:pt x="13529922" y="0"/>
                </a:lnTo>
                <a:lnTo>
                  <a:pt x="13529922" y="7010560"/>
                </a:lnTo>
                <a:lnTo>
                  <a:pt x="0" y="7010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46" r="-17112" b="-54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2241" y="647534"/>
            <a:ext cx="15623519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Subir os dados na primeira camada </a:t>
            </a:r>
            <a:r>
              <a:rPr lang="en-US" sz="8000" spc="-36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(etapa bronze)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DAGZftTiXUs</dc:identifier>
  <dcterms:modified xsi:type="dcterms:W3CDTF">2011-08-01T06:04:30Z</dcterms:modified>
  <cp:revision>1</cp:revision>
  <dc:title>Análise de risco de fraude</dc:title>
</cp:coreProperties>
</file>